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507cece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507cece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1507cece5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1507cece5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4e6df890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4e6df890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507cece52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507cece52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27000"/>
          </a:blip>
          <a:stretch>
            <a:fillRect/>
          </a:stretch>
        </p:blipFill>
        <p:spPr>
          <a:xfrm>
            <a:off x="0" y="-127367"/>
            <a:ext cx="9144000" cy="56250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sp>
        <p:nvSpPr>
          <p:cNvPr id="55" name="Google Shape;55;p13"/>
          <p:cNvSpPr txBox="1"/>
          <p:nvPr>
            <p:ph type="title"/>
          </p:nvPr>
        </p:nvSpPr>
        <p:spPr>
          <a:xfrm>
            <a:off x="311700" y="136125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520" u="sng"/>
              <a:t>Porte de garage automatique</a:t>
            </a:r>
            <a:endParaRPr sz="2520" u="sng"/>
          </a:p>
        </p:txBody>
      </p:sp>
      <p:sp>
        <p:nvSpPr>
          <p:cNvPr id="56" name="Google Shape;56;p13"/>
          <p:cNvSpPr txBox="1"/>
          <p:nvPr/>
        </p:nvSpPr>
        <p:spPr>
          <a:xfrm>
            <a:off x="432300" y="1003800"/>
            <a:ext cx="43788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1"/>
                </a:solidFill>
              </a:rPr>
              <a:t>Ouverture en </a:t>
            </a:r>
            <a:r>
              <a:rPr b="1" lang="fr" sz="1800">
                <a:solidFill>
                  <a:schemeClr val="dk1"/>
                </a:solidFill>
              </a:rPr>
              <a:t>accordéon</a:t>
            </a:r>
            <a:r>
              <a:rPr b="1" lang="fr" sz="1800">
                <a:solidFill>
                  <a:schemeClr val="dk1"/>
                </a:solidFill>
              </a:rPr>
              <a:t> coulissante</a:t>
            </a:r>
            <a:endParaRPr b="1" sz="1800">
              <a:solidFill>
                <a:schemeClr val="dk1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500" y="1557350"/>
            <a:ext cx="5715000" cy="321945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6451875" y="1696050"/>
            <a:ext cx="2692200" cy="27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</a:rPr>
              <a:t>Arnaud SIBENALER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</a:rPr>
              <a:t>Tom RECHE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</a:rPr>
              <a:t>Théotime PERRICHET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975" y="175875"/>
            <a:ext cx="7685899" cy="463962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/>
          <p:nvPr/>
        </p:nvSpPr>
        <p:spPr>
          <a:xfrm>
            <a:off x="1944250" y="2362575"/>
            <a:ext cx="304200" cy="20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6294150" y="3422925"/>
            <a:ext cx="304200" cy="20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3076200" y="2325125"/>
            <a:ext cx="607800" cy="30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3356950" y="1631375"/>
            <a:ext cx="640800" cy="43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2350" y="1958525"/>
            <a:ext cx="165226" cy="2519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>
            <a:off x="3732775" y="2910400"/>
            <a:ext cx="640800" cy="43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4964275" y="2910400"/>
            <a:ext cx="640800" cy="43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" name="Google Shape;71;p14"/>
          <p:cNvCxnSpPr/>
          <p:nvPr/>
        </p:nvCxnSpPr>
        <p:spPr>
          <a:xfrm>
            <a:off x="3617575" y="1630525"/>
            <a:ext cx="195000" cy="394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" name="Google Shape;72;p14"/>
          <p:cNvCxnSpPr/>
          <p:nvPr/>
        </p:nvCxnSpPr>
        <p:spPr>
          <a:xfrm>
            <a:off x="1998850" y="2429450"/>
            <a:ext cx="259200" cy="9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" name="Google Shape;73;p14"/>
          <p:cNvCxnSpPr/>
          <p:nvPr/>
        </p:nvCxnSpPr>
        <p:spPr>
          <a:xfrm flipH="1">
            <a:off x="3812625" y="2995125"/>
            <a:ext cx="104700" cy="360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" name="Google Shape;74;p14"/>
          <p:cNvCxnSpPr/>
          <p:nvPr/>
        </p:nvCxnSpPr>
        <p:spPr>
          <a:xfrm>
            <a:off x="5243325" y="2899750"/>
            <a:ext cx="432600" cy="437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" name="Google Shape;75;p14"/>
          <p:cNvCxnSpPr/>
          <p:nvPr/>
        </p:nvCxnSpPr>
        <p:spPr>
          <a:xfrm rot="10800000">
            <a:off x="5176575" y="2951975"/>
            <a:ext cx="451800" cy="437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6" name="Google Shape;76;p14"/>
          <p:cNvCxnSpPr/>
          <p:nvPr/>
        </p:nvCxnSpPr>
        <p:spPr>
          <a:xfrm rot="10800000">
            <a:off x="6350900" y="3551000"/>
            <a:ext cx="219000" cy="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" name="Google Shape;77;p14"/>
          <p:cNvSpPr txBox="1"/>
          <p:nvPr/>
        </p:nvSpPr>
        <p:spPr>
          <a:xfrm>
            <a:off x="5242350" y="2719125"/>
            <a:ext cx="6606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800">
                <a:solidFill>
                  <a:schemeClr val="dk1"/>
                </a:solidFill>
              </a:rPr>
              <a:t>Série</a:t>
            </a:r>
            <a:endParaRPr i="1" sz="800">
              <a:solidFill>
                <a:schemeClr val="dk1"/>
              </a:solidFill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3384775" y="2125200"/>
            <a:ext cx="6606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800">
                <a:solidFill>
                  <a:schemeClr val="dk1"/>
                </a:solidFill>
              </a:rPr>
              <a:t>Série</a:t>
            </a:r>
            <a:endParaRPr i="1" sz="800">
              <a:solidFill>
                <a:schemeClr val="dk1"/>
              </a:solidFill>
            </a:endParaRPr>
          </a:p>
        </p:txBody>
      </p:sp>
      <p:cxnSp>
        <p:nvCxnSpPr>
          <p:cNvPr id="79" name="Google Shape;79;p14"/>
          <p:cNvCxnSpPr/>
          <p:nvPr/>
        </p:nvCxnSpPr>
        <p:spPr>
          <a:xfrm flipH="1" rot="10800000">
            <a:off x="3142500" y="2457600"/>
            <a:ext cx="555900" cy="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" name="Google Shape;80;p14"/>
          <p:cNvSpPr txBox="1"/>
          <p:nvPr/>
        </p:nvSpPr>
        <p:spPr>
          <a:xfrm>
            <a:off x="3732775" y="1730375"/>
            <a:ext cx="6606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800">
                <a:solidFill>
                  <a:schemeClr val="dk1"/>
                </a:solidFill>
              </a:rPr>
              <a:t>USB</a:t>
            </a:r>
            <a:endParaRPr i="1" sz="800">
              <a:solidFill>
                <a:schemeClr val="dk1"/>
              </a:solidFill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1906225" y="2173300"/>
            <a:ext cx="6606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800">
                <a:solidFill>
                  <a:schemeClr val="dk1"/>
                </a:solidFill>
              </a:rPr>
              <a:t>ADC</a:t>
            </a:r>
            <a:endParaRPr i="1" sz="800">
              <a:solidFill>
                <a:schemeClr val="dk1"/>
              </a:solidFill>
            </a:endParaRPr>
          </a:p>
        </p:txBody>
      </p:sp>
      <p:sp>
        <p:nvSpPr>
          <p:cNvPr id="82" name="Google Shape;82;p14"/>
          <p:cNvSpPr txBox="1"/>
          <p:nvPr/>
        </p:nvSpPr>
        <p:spPr>
          <a:xfrm>
            <a:off x="3836400" y="2959900"/>
            <a:ext cx="6606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800">
                <a:solidFill>
                  <a:schemeClr val="dk1"/>
                </a:solidFill>
              </a:rPr>
              <a:t>PWM</a:t>
            </a:r>
            <a:endParaRPr i="1" sz="800">
              <a:solidFill>
                <a:schemeClr val="dk1"/>
              </a:solidFill>
            </a:endParaRPr>
          </a:p>
        </p:txBody>
      </p:sp>
      <p:sp>
        <p:nvSpPr>
          <p:cNvPr id="83" name="Google Shape;83;p14"/>
          <p:cNvSpPr txBox="1"/>
          <p:nvPr/>
        </p:nvSpPr>
        <p:spPr>
          <a:xfrm>
            <a:off x="6294150" y="3292600"/>
            <a:ext cx="6606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800">
                <a:solidFill>
                  <a:schemeClr val="dk1"/>
                </a:solidFill>
              </a:rPr>
              <a:t>I2C</a:t>
            </a:r>
            <a:endParaRPr i="1" sz="800">
              <a:solidFill>
                <a:schemeClr val="dk1"/>
              </a:solidFill>
            </a:endParaRPr>
          </a:p>
        </p:txBody>
      </p:sp>
      <p:sp>
        <p:nvSpPr>
          <p:cNvPr id="84" name="Google Shape;84;p14"/>
          <p:cNvSpPr/>
          <p:nvPr/>
        </p:nvSpPr>
        <p:spPr>
          <a:xfrm>
            <a:off x="2216325" y="756975"/>
            <a:ext cx="2599200" cy="43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 txBox="1"/>
          <p:nvPr/>
        </p:nvSpPr>
        <p:spPr>
          <a:xfrm>
            <a:off x="2382075" y="865250"/>
            <a:ext cx="22677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dk1"/>
                </a:solidFill>
              </a:rPr>
              <a:t>Lecture des plaques d’immatriculation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86" name="Google Shape;86;p14"/>
          <p:cNvSpPr/>
          <p:nvPr/>
        </p:nvSpPr>
        <p:spPr>
          <a:xfrm>
            <a:off x="1041900" y="1654925"/>
            <a:ext cx="2034300" cy="47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4"/>
          <p:cNvSpPr txBox="1"/>
          <p:nvPr/>
        </p:nvSpPr>
        <p:spPr>
          <a:xfrm>
            <a:off x="1260475" y="1840600"/>
            <a:ext cx="22677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chemeClr val="dk1"/>
                </a:solidFill>
              </a:rPr>
              <a:t>Détection de véhicule et 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88" name="Google Shape;88;p14"/>
          <p:cNvSpPr txBox="1"/>
          <p:nvPr/>
        </p:nvSpPr>
        <p:spPr>
          <a:xfrm>
            <a:off x="270000" y="235275"/>
            <a:ext cx="29076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</a:rPr>
              <a:t>Architecture du projet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Fonctionnement nœuds ROS</a:t>
            </a:r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525" y="1186475"/>
            <a:ext cx="7928975" cy="10763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/>
          <p:nvPr/>
        </p:nvSpPr>
        <p:spPr>
          <a:xfrm>
            <a:off x="368600" y="2308800"/>
            <a:ext cx="18873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4285F4"/>
                </a:solidFill>
              </a:rPr>
              <a:t>Arduino</a:t>
            </a:r>
            <a:endParaRPr sz="1800">
              <a:solidFill>
                <a:srgbClr val="4285F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</a:endParaRPr>
          </a:p>
        </p:txBody>
      </p:sp>
      <p:sp>
        <p:nvSpPr>
          <p:cNvPr id="96" name="Google Shape;96;p15"/>
          <p:cNvSpPr txBox="1"/>
          <p:nvPr/>
        </p:nvSpPr>
        <p:spPr>
          <a:xfrm>
            <a:off x="4982150" y="2705150"/>
            <a:ext cx="18873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4285F4"/>
                </a:solidFill>
              </a:rPr>
              <a:t>Tablette </a:t>
            </a:r>
            <a:endParaRPr sz="1800">
              <a:solidFill>
                <a:srgbClr val="4285F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7197375" y="2705150"/>
            <a:ext cx="18873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4285F4"/>
                </a:solidFill>
              </a:rPr>
              <a:t>ESP32</a:t>
            </a:r>
            <a:endParaRPr sz="1800">
              <a:solidFill>
                <a:srgbClr val="4285F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</a:endParaRPr>
          </a:p>
        </p:txBody>
      </p:sp>
      <p:cxnSp>
        <p:nvCxnSpPr>
          <p:cNvPr id="98" name="Google Shape;98;p15"/>
          <p:cNvCxnSpPr/>
          <p:nvPr/>
        </p:nvCxnSpPr>
        <p:spPr>
          <a:xfrm flipH="1">
            <a:off x="1003625" y="2000625"/>
            <a:ext cx="228600" cy="325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" name="Google Shape;99;p15"/>
          <p:cNvCxnSpPr/>
          <p:nvPr/>
        </p:nvCxnSpPr>
        <p:spPr>
          <a:xfrm flipH="1">
            <a:off x="5455000" y="2321213"/>
            <a:ext cx="145500" cy="43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" name="Google Shape;100;p15"/>
          <p:cNvCxnSpPr/>
          <p:nvPr/>
        </p:nvCxnSpPr>
        <p:spPr>
          <a:xfrm flipH="1">
            <a:off x="7795000" y="1705213"/>
            <a:ext cx="346200" cy="1008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/>
        </p:nvSpPr>
        <p:spPr>
          <a:xfrm>
            <a:off x="368600" y="2308800"/>
            <a:ext cx="18873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4982150" y="2705150"/>
            <a:ext cx="18873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7197375" y="2705150"/>
            <a:ext cx="18873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1275" y="382450"/>
            <a:ext cx="2421450" cy="4378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